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2" r:id="rId3"/>
    <p:sldId id="263" r:id="rId4"/>
    <p:sldId id="257" r:id="rId5"/>
    <p:sldId id="258" r:id="rId6"/>
    <p:sldId id="259" r:id="rId7"/>
    <p:sldId id="260" r:id="rId8"/>
    <p:sldId id="261" r:id="rId9"/>
    <p:sldId id="264" r:id="rId10"/>
    <p:sldId id="265" r:id="rId11"/>
    <p:sldId id="266" r:id="rId12"/>
    <p:sldId id="268"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69A7BC-7C28-4846-A59E-B12FBFD80E67}" type="datetimeFigureOut">
              <a:rPr lang="en-AU" smtClean="0"/>
              <a:t>11/01/2025</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14EC4D-ED64-4014-95AD-E91D51738C54}" type="slidenum">
              <a:rPr lang="en-AU" smtClean="0"/>
              <a:t>‹#›</a:t>
            </a:fld>
            <a:endParaRPr lang="en-AU" dirty="0"/>
          </a:p>
        </p:txBody>
      </p:sp>
    </p:spTree>
    <p:extLst>
      <p:ext uri="{BB962C8B-B14F-4D97-AF65-F5344CB8AC3E}">
        <p14:creationId xmlns:p14="http://schemas.microsoft.com/office/powerpoint/2010/main" val="3957328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914EC4D-ED64-4014-95AD-E91D51738C54}" type="slidenum">
              <a:rPr lang="en-AU" smtClean="0"/>
              <a:t>4</a:t>
            </a:fld>
            <a:endParaRPr lang="en-AU" dirty="0"/>
          </a:p>
        </p:txBody>
      </p:sp>
    </p:spTree>
    <p:extLst>
      <p:ext uri="{BB962C8B-B14F-4D97-AF65-F5344CB8AC3E}">
        <p14:creationId xmlns:p14="http://schemas.microsoft.com/office/powerpoint/2010/main" val="3299176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r>
              <a:rPr lang="en-AU" dirty="0"/>
              <a:t>5/09/2013</a:t>
            </a:r>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DA245607-9D78-47D7-90FC-8C3EB24AB283}" type="slidenum">
              <a:rPr lang="en-AU" smtClean="0"/>
              <a:t>‹#›</a:t>
            </a:fld>
            <a:endParaRPr lang="en-AU" dirty="0"/>
          </a:p>
        </p:txBody>
      </p:sp>
    </p:spTree>
    <p:extLst>
      <p:ext uri="{BB962C8B-B14F-4D97-AF65-F5344CB8AC3E}">
        <p14:creationId xmlns:p14="http://schemas.microsoft.com/office/powerpoint/2010/main" val="3584826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r>
              <a:rPr lang="en-AU" dirty="0"/>
              <a:t>5/09/2013</a:t>
            </a:r>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DA245607-9D78-47D7-90FC-8C3EB24AB283}" type="slidenum">
              <a:rPr lang="en-AU" smtClean="0"/>
              <a:t>‹#›</a:t>
            </a:fld>
            <a:endParaRPr lang="en-AU" dirty="0"/>
          </a:p>
        </p:txBody>
      </p:sp>
    </p:spTree>
    <p:extLst>
      <p:ext uri="{BB962C8B-B14F-4D97-AF65-F5344CB8AC3E}">
        <p14:creationId xmlns:p14="http://schemas.microsoft.com/office/powerpoint/2010/main" val="1855671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r>
              <a:rPr lang="en-AU" dirty="0"/>
              <a:t>5/09/2013</a:t>
            </a:r>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DA245607-9D78-47D7-90FC-8C3EB24AB283}" type="slidenum">
              <a:rPr lang="en-AU" smtClean="0"/>
              <a:t>‹#›</a:t>
            </a:fld>
            <a:endParaRPr lang="en-AU" dirty="0"/>
          </a:p>
        </p:txBody>
      </p:sp>
    </p:spTree>
    <p:extLst>
      <p:ext uri="{BB962C8B-B14F-4D97-AF65-F5344CB8AC3E}">
        <p14:creationId xmlns:p14="http://schemas.microsoft.com/office/powerpoint/2010/main" val="4013661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r>
              <a:rPr lang="en-AU" dirty="0"/>
              <a:t>5/09/2013</a:t>
            </a:r>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DA245607-9D78-47D7-90FC-8C3EB24AB283}" type="slidenum">
              <a:rPr lang="en-AU" smtClean="0"/>
              <a:t>‹#›</a:t>
            </a:fld>
            <a:endParaRPr lang="en-AU" dirty="0"/>
          </a:p>
        </p:txBody>
      </p:sp>
    </p:spTree>
    <p:extLst>
      <p:ext uri="{BB962C8B-B14F-4D97-AF65-F5344CB8AC3E}">
        <p14:creationId xmlns:p14="http://schemas.microsoft.com/office/powerpoint/2010/main" val="1987108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AU" dirty="0"/>
              <a:t>5/09/2013</a:t>
            </a:r>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DA245607-9D78-47D7-90FC-8C3EB24AB283}" type="slidenum">
              <a:rPr lang="en-AU" smtClean="0"/>
              <a:t>‹#›</a:t>
            </a:fld>
            <a:endParaRPr lang="en-AU" dirty="0"/>
          </a:p>
        </p:txBody>
      </p:sp>
    </p:spTree>
    <p:extLst>
      <p:ext uri="{BB962C8B-B14F-4D97-AF65-F5344CB8AC3E}">
        <p14:creationId xmlns:p14="http://schemas.microsoft.com/office/powerpoint/2010/main" val="309122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r>
              <a:rPr lang="en-AU" dirty="0"/>
              <a:t>5/09/2013</a:t>
            </a:r>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DA245607-9D78-47D7-90FC-8C3EB24AB283}" type="slidenum">
              <a:rPr lang="en-AU" smtClean="0"/>
              <a:t>‹#›</a:t>
            </a:fld>
            <a:endParaRPr lang="en-AU" dirty="0"/>
          </a:p>
        </p:txBody>
      </p:sp>
    </p:spTree>
    <p:extLst>
      <p:ext uri="{BB962C8B-B14F-4D97-AF65-F5344CB8AC3E}">
        <p14:creationId xmlns:p14="http://schemas.microsoft.com/office/powerpoint/2010/main" val="4092837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r>
              <a:rPr lang="en-AU" dirty="0"/>
              <a:t>5/09/2013</a:t>
            </a:r>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DA245607-9D78-47D7-90FC-8C3EB24AB283}" type="slidenum">
              <a:rPr lang="en-AU" smtClean="0"/>
              <a:t>‹#›</a:t>
            </a:fld>
            <a:endParaRPr lang="en-AU" dirty="0"/>
          </a:p>
        </p:txBody>
      </p:sp>
    </p:spTree>
    <p:extLst>
      <p:ext uri="{BB962C8B-B14F-4D97-AF65-F5344CB8AC3E}">
        <p14:creationId xmlns:p14="http://schemas.microsoft.com/office/powerpoint/2010/main" val="400034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r>
              <a:rPr lang="en-AU" dirty="0"/>
              <a:t>5/09/2013</a:t>
            </a:r>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DA245607-9D78-47D7-90FC-8C3EB24AB283}" type="slidenum">
              <a:rPr lang="en-AU" smtClean="0"/>
              <a:t>‹#›</a:t>
            </a:fld>
            <a:endParaRPr lang="en-AU" dirty="0"/>
          </a:p>
        </p:txBody>
      </p:sp>
    </p:spTree>
    <p:extLst>
      <p:ext uri="{BB962C8B-B14F-4D97-AF65-F5344CB8AC3E}">
        <p14:creationId xmlns:p14="http://schemas.microsoft.com/office/powerpoint/2010/main" val="894905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AU" dirty="0"/>
              <a:t>5/09/2013</a:t>
            </a:r>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DA245607-9D78-47D7-90FC-8C3EB24AB283}" type="slidenum">
              <a:rPr lang="en-AU" smtClean="0"/>
              <a:t>‹#›</a:t>
            </a:fld>
            <a:endParaRPr lang="en-AU" dirty="0"/>
          </a:p>
        </p:txBody>
      </p:sp>
    </p:spTree>
    <p:extLst>
      <p:ext uri="{BB962C8B-B14F-4D97-AF65-F5344CB8AC3E}">
        <p14:creationId xmlns:p14="http://schemas.microsoft.com/office/powerpoint/2010/main" val="940266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AU" dirty="0"/>
              <a:t>5/09/2013</a:t>
            </a:r>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DA245607-9D78-47D7-90FC-8C3EB24AB283}" type="slidenum">
              <a:rPr lang="en-AU" smtClean="0"/>
              <a:t>‹#›</a:t>
            </a:fld>
            <a:endParaRPr lang="en-AU" dirty="0"/>
          </a:p>
        </p:txBody>
      </p:sp>
    </p:spTree>
    <p:extLst>
      <p:ext uri="{BB962C8B-B14F-4D97-AF65-F5344CB8AC3E}">
        <p14:creationId xmlns:p14="http://schemas.microsoft.com/office/powerpoint/2010/main" val="1358762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AU" dirty="0"/>
              <a:t>5/09/2013</a:t>
            </a:r>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DA245607-9D78-47D7-90FC-8C3EB24AB283}" type="slidenum">
              <a:rPr lang="en-AU" smtClean="0"/>
              <a:t>‹#›</a:t>
            </a:fld>
            <a:endParaRPr lang="en-AU" dirty="0"/>
          </a:p>
        </p:txBody>
      </p:sp>
    </p:spTree>
    <p:extLst>
      <p:ext uri="{BB962C8B-B14F-4D97-AF65-F5344CB8AC3E}">
        <p14:creationId xmlns:p14="http://schemas.microsoft.com/office/powerpoint/2010/main" val="1178832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dirty="0"/>
              <a:t>5/09/2013</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45607-9D78-47D7-90FC-8C3EB24AB283}" type="slidenum">
              <a:rPr lang="en-AU" smtClean="0"/>
              <a:t>‹#›</a:t>
            </a:fld>
            <a:endParaRPr lang="en-AU" dirty="0"/>
          </a:p>
        </p:txBody>
      </p:sp>
    </p:spTree>
    <p:extLst>
      <p:ext uri="{BB962C8B-B14F-4D97-AF65-F5344CB8AC3E}">
        <p14:creationId xmlns:p14="http://schemas.microsoft.com/office/powerpoint/2010/main" val="931616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hyperlink" Target="http://www.cfs.sa.gov.au/"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a:latin typeface="Arial" pitchFamily="34" charset="0"/>
                <a:cs typeface="Arial" pitchFamily="34" charset="0"/>
              </a:rPr>
              <a:t>POINT BOSTON CC Inc. 25691</a:t>
            </a:r>
          </a:p>
        </p:txBody>
      </p:sp>
      <p:sp>
        <p:nvSpPr>
          <p:cNvPr id="6" name="Picture Placeholder 5"/>
          <p:cNvSpPr>
            <a:spLocks noGrp="1"/>
          </p:cNvSpPr>
          <p:nvPr>
            <p:ph type="pic" idx="1"/>
          </p:nvPr>
        </p:nvSpPr>
        <p:spPr/>
      </p:sp>
      <p:sp>
        <p:nvSpPr>
          <p:cNvPr id="3" name="Subtitle 2"/>
          <p:cNvSpPr>
            <a:spLocks noGrp="1"/>
          </p:cNvSpPr>
          <p:nvPr>
            <p:ph type="body" sz="half" idx="2"/>
          </p:nvPr>
        </p:nvSpPr>
        <p:spPr>
          <a:xfrm>
            <a:off x="1547664" y="5373216"/>
            <a:ext cx="6019056" cy="804862"/>
          </a:xfrm>
        </p:spPr>
        <p:txBody>
          <a:bodyPr>
            <a:noAutofit/>
          </a:bodyPr>
          <a:lstStyle/>
          <a:p>
            <a:r>
              <a:rPr lang="en-AU" sz="3600" dirty="0">
                <a:latin typeface="Arial" pitchFamily="34" charset="0"/>
                <a:cs typeface="Arial" pitchFamily="34" charset="0"/>
              </a:rPr>
              <a:t>Bushfire readiness Kit 2013</a:t>
            </a:r>
          </a:p>
        </p:txBody>
      </p:sp>
      <p:sp>
        <p:nvSpPr>
          <p:cNvPr id="4" name="Date Placeholder 3"/>
          <p:cNvSpPr>
            <a:spLocks noGrp="1"/>
          </p:cNvSpPr>
          <p:nvPr>
            <p:ph type="dt" sz="half" idx="10"/>
          </p:nvPr>
        </p:nvSpPr>
        <p:spPr/>
        <p:txBody>
          <a:bodyPr/>
          <a:lstStyle/>
          <a:p>
            <a:r>
              <a:rPr lang="en-AU" dirty="0"/>
              <a:t>5/09/2013</a:t>
            </a:r>
          </a:p>
        </p:txBody>
      </p:sp>
      <p:sp>
        <p:nvSpPr>
          <p:cNvPr id="5" name="Slide Number Placeholder 4"/>
          <p:cNvSpPr>
            <a:spLocks noGrp="1"/>
          </p:cNvSpPr>
          <p:nvPr>
            <p:ph type="sldNum" sz="quarter" idx="12"/>
          </p:nvPr>
        </p:nvSpPr>
        <p:spPr/>
        <p:txBody>
          <a:bodyPr/>
          <a:lstStyle/>
          <a:p>
            <a:fld id="{DA245607-9D78-47D7-90FC-8C3EB24AB283}" type="slidenum">
              <a:rPr lang="en-AU" smtClean="0"/>
              <a:t>1</a:t>
            </a:fld>
            <a:endParaRPr lang="en-AU" dirty="0"/>
          </a:p>
        </p:txBody>
      </p:sp>
      <p:pic>
        <p:nvPicPr>
          <p:cNvPr id="1026" name="Picture 2" descr="C:\Users\Owner\Desktop\DSCN1396048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620688"/>
            <a:ext cx="6120680" cy="410445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V="1">
            <a:off x="2699792" y="2996952"/>
            <a:ext cx="72008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5576" y="3104964"/>
            <a:ext cx="1728192" cy="369332"/>
          </a:xfrm>
          <a:prstGeom prst="rect">
            <a:avLst/>
          </a:prstGeom>
          <a:noFill/>
        </p:spPr>
        <p:txBody>
          <a:bodyPr wrap="square" rtlCol="0">
            <a:spAutoFit/>
          </a:bodyPr>
          <a:lstStyle/>
          <a:p>
            <a:r>
              <a:rPr lang="en-AU" b="1" dirty="0"/>
              <a:t>P</a:t>
            </a:r>
            <a:r>
              <a:rPr lang="en-AU" sz="1200" b="1" dirty="0"/>
              <a:t>ort Lincoln Dec 2009</a:t>
            </a:r>
            <a:endParaRPr lang="en-AU" b="1" dirty="0"/>
          </a:p>
        </p:txBody>
      </p:sp>
      <p:sp>
        <p:nvSpPr>
          <p:cNvPr id="10" name="TextBox 9"/>
          <p:cNvSpPr txBox="1"/>
          <p:nvPr/>
        </p:nvSpPr>
        <p:spPr>
          <a:xfrm>
            <a:off x="5292080" y="4077072"/>
            <a:ext cx="1656184" cy="523220"/>
          </a:xfrm>
          <a:prstGeom prst="rect">
            <a:avLst/>
          </a:prstGeom>
          <a:noFill/>
        </p:spPr>
        <p:txBody>
          <a:bodyPr wrap="square" rtlCol="0">
            <a:spAutoFit/>
          </a:bodyPr>
          <a:lstStyle/>
          <a:p>
            <a:r>
              <a:rPr lang="en-AU" sz="1400" dirty="0">
                <a:solidFill>
                  <a:schemeClr val="bg1"/>
                </a:solidFill>
              </a:rPr>
              <a:t>Photo taken from Point Boston WTF</a:t>
            </a:r>
          </a:p>
        </p:txBody>
      </p:sp>
    </p:spTree>
    <p:extLst>
      <p:ext uri="{BB962C8B-B14F-4D97-AF65-F5344CB8AC3E}">
        <p14:creationId xmlns:p14="http://schemas.microsoft.com/office/powerpoint/2010/main" val="2933234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r>
              <a:rPr lang="en-AU" sz="1800" b="1" dirty="0"/>
              <a:t>CFS ASSESMENT LETTER 2008</a:t>
            </a:r>
          </a:p>
          <a:p>
            <a:endParaRPr lang="en-AU" dirty="0"/>
          </a:p>
        </p:txBody>
      </p:sp>
      <p:sp>
        <p:nvSpPr>
          <p:cNvPr id="5" name="Date Placeholder 4"/>
          <p:cNvSpPr>
            <a:spLocks noGrp="1"/>
          </p:cNvSpPr>
          <p:nvPr>
            <p:ph type="dt" sz="half" idx="10"/>
          </p:nvPr>
        </p:nvSpPr>
        <p:spPr/>
        <p:txBody>
          <a:bodyPr/>
          <a:lstStyle/>
          <a:p>
            <a:r>
              <a:rPr lang="en-AU" dirty="0"/>
              <a:t>5/09/2013</a:t>
            </a:r>
          </a:p>
        </p:txBody>
      </p:sp>
      <p:sp>
        <p:nvSpPr>
          <p:cNvPr id="6" name="Slide Number Placeholder 5"/>
          <p:cNvSpPr>
            <a:spLocks noGrp="1"/>
          </p:cNvSpPr>
          <p:nvPr>
            <p:ph type="sldNum" sz="quarter" idx="12"/>
          </p:nvPr>
        </p:nvSpPr>
        <p:spPr/>
        <p:txBody>
          <a:bodyPr/>
          <a:lstStyle/>
          <a:p>
            <a:fld id="{DA245607-9D78-47D7-90FC-8C3EB24AB283}" type="slidenum">
              <a:rPr lang="en-AU" smtClean="0"/>
              <a:t>10</a:t>
            </a:fld>
            <a:endParaRPr lang="en-AU"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188640"/>
            <a:ext cx="4045178" cy="585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467544" y="476672"/>
            <a:ext cx="3008313" cy="454372"/>
          </a:xfrm>
        </p:spPr>
        <p:txBody>
          <a:bodyPr>
            <a:normAutofit fontScale="90000"/>
          </a:bodyPr>
          <a:lstStyle/>
          <a:p>
            <a:pPr algn="ctr"/>
            <a:r>
              <a:rPr lang="en-AU" dirty="0"/>
              <a:t>ADDITIONAL INFROMATION</a:t>
            </a:r>
          </a:p>
        </p:txBody>
      </p:sp>
      <p:sp>
        <p:nvSpPr>
          <p:cNvPr id="7" name="Right Brace 6"/>
          <p:cNvSpPr/>
          <p:nvPr/>
        </p:nvSpPr>
        <p:spPr>
          <a:xfrm>
            <a:off x="7579124" y="3377444"/>
            <a:ext cx="432047" cy="3600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9" name="Left Brace 8"/>
          <p:cNvSpPr/>
          <p:nvPr/>
        </p:nvSpPr>
        <p:spPr>
          <a:xfrm>
            <a:off x="4139952" y="3377444"/>
            <a:ext cx="282746" cy="3600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11" name="TextBox 10"/>
          <p:cNvSpPr txBox="1"/>
          <p:nvPr/>
        </p:nvSpPr>
        <p:spPr>
          <a:xfrm>
            <a:off x="1547664" y="2520576"/>
            <a:ext cx="2232248" cy="2031325"/>
          </a:xfrm>
          <a:prstGeom prst="rect">
            <a:avLst/>
          </a:prstGeom>
          <a:noFill/>
          <a:ln>
            <a:solidFill>
              <a:schemeClr val="accent1"/>
            </a:solidFill>
          </a:ln>
        </p:spPr>
        <p:txBody>
          <a:bodyPr wrap="square" rtlCol="0">
            <a:spAutoFit/>
          </a:bodyPr>
          <a:lstStyle/>
          <a:p>
            <a:r>
              <a:rPr lang="en-AU" dirty="0"/>
              <a:t>This statement does not comply with Dept. of Health approvals for Point Boston. </a:t>
            </a:r>
            <a:r>
              <a:rPr lang="en-AU" dirty="0">
                <a:solidFill>
                  <a:srgbClr val="FF0000"/>
                </a:solidFill>
              </a:rPr>
              <a:t>Refer to PB Plumbing Guide for correct configuration</a:t>
            </a:r>
          </a:p>
        </p:txBody>
      </p:sp>
      <p:cxnSp>
        <p:nvCxnSpPr>
          <p:cNvPr id="13" name="Straight Arrow Connector 12"/>
          <p:cNvCxnSpPr>
            <a:stCxn id="11" idx="3"/>
            <a:endCxn id="9" idx="1"/>
          </p:cNvCxnSpPr>
          <p:nvPr/>
        </p:nvCxnSpPr>
        <p:spPr>
          <a:xfrm>
            <a:off x="3779912" y="3536239"/>
            <a:ext cx="360040" cy="212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196752" y="2420888"/>
            <a:ext cx="184731" cy="369332"/>
          </a:xfrm>
          <a:prstGeom prst="rect">
            <a:avLst/>
          </a:prstGeom>
          <a:noFill/>
        </p:spPr>
        <p:txBody>
          <a:bodyPr wrap="none" rtlCol="0">
            <a:spAutoFit/>
          </a:bodyPr>
          <a:lstStyle/>
          <a:p>
            <a:endParaRPr lang="en-AU" dirty="0"/>
          </a:p>
        </p:txBody>
      </p:sp>
    </p:spTree>
    <p:extLst>
      <p:ext uri="{BB962C8B-B14F-4D97-AF65-F5344CB8AC3E}">
        <p14:creationId xmlns:p14="http://schemas.microsoft.com/office/powerpoint/2010/main" val="1335763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3008313" cy="576064"/>
          </a:xfrm>
        </p:spPr>
        <p:txBody>
          <a:bodyPr>
            <a:normAutofit fontScale="90000"/>
          </a:bodyPr>
          <a:lstStyle/>
          <a:p>
            <a:r>
              <a:rPr lang="en-AU" dirty="0"/>
              <a:t>ADDITIONAL INFROMATION</a:t>
            </a:r>
          </a:p>
        </p:txBody>
      </p:sp>
      <p:sp>
        <p:nvSpPr>
          <p:cNvPr id="4" name="Text Placeholder 3"/>
          <p:cNvSpPr>
            <a:spLocks noGrp="1"/>
          </p:cNvSpPr>
          <p:nvPr>
            <p:ph type="body" sz="half" idx="2"/>
          </p:nvPr>
        </p:nvSpPr>
        <p:spPr>
          <a:xfrm>
            <a:off x="467544" y="1412776"/>
            <a:ext cx="3008313" cy="4691063"/>
          </a:xfrm>
        </p:spPr>
        <p:txBody>
          <a:bodyPr/>
          <a:lstStyle/>
          <a:p>
            <a:r>
              <a:rPr lang="en-AU" sz="1800" b="1" dirty="0"/>
              <a:t>CFS ASSESMENT LETTER 2008</a:t>
            </a:r>
          </a:p>
          <a:p>
            <a:endParaRPr lang="en-AU" dirty="0"/>
          </a:p>
        </p:txBody>
      </p:sp>
      <p:sp>
        <p:nvSpPr>
          <p:cNvPr id="5" name="Date Placeholder 4"/>
          <p:cNvSpPr>
            <a:spLocks noGrp="1"/>
          </p:cNvSpPr>
          <p:nvPr>
            <p:ph type="dt" sz="half" idx="10"/>
          </p:nvPr>
        </p:nvSpPr>
        <p:spPr/>
        <p:txBody>
          <a:bodyPr/>
          <a:lstStyle/>
          <a:p>
            <a:r>
              <a:rPr lang="en-AU" dirty="0"/>
              <a:t>5/09/2013</a:t>
            </a:r>
          </a:p>
        </p:txBody>
      </p:sp>
      <p:sp>
        <p:nvSpPr>
          <p:cNvPr id="6" name="Slide Number Placeholder 5"/>
          <p:cNvSpPr>
            <a:spLocks noGrp="1"/>
          </p:cNvSpPr>
          <p:nvPr>
            <p:ph type="sldNum" sz="quarter" idx="12"/>
          </p:nvPr>
        </p:nvSpPr>
        <p:spPr/>
        <p:txBody>
          <a:bodyPr/>
          <a:lstStyle/>
          <a:p>
            <a:fld id="{DA245607-9D78-47D7-90FC-8C3EB24AB283}" type="slidenum">
              <a:rPr lang="en-AU" smtClean="0"/>
              <a:t>11</a:t>
            </a:fld>
            <a:endParaRPr lang="en-AU" dirty="0"/>
          </a:p>
        </p:txBody>
      </p:sp>
      <p:pic>
        <p:nvPicPr>
          <p:cNvPr id="307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70506" y="273050"/>
            <a:ext cx="4520838" cy="585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860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INFROMATION</a:t>
            </a:r>
          </a:p>
        </p:txBody>
      </p:sp>
      <p:sp>
        <p:nvSpPr>
          <p:cNvPr id="3" name="Content Placeholder 2"/>
          <p:cNvSpPr>
            <a:spLocks noGrp="1"/>
          </p:cNvSpPr>
          <p:nvPr>
            <p:ph idx="1"/>
          </p:nvPr>
        </p:nvSpPr>
        <p:spPr/>
        <p:txBody>
          <a:bodyPr>
            <a:normAutofit fontScale="32500" lnSpcReduction="20000"/>
          </a:bodyPr>
          <a:lstStyle/>
          <a:p>
            <a:pPr marL="0" indent="0">
              <a:buNone/>
            </a:pPr>
            <a:r>
              <a:rPr lang="en-US" b="1" dirty="0"/>
              <a:t>From:</a:t>
            </a:r>
            <a:r>
              <a:rPr lang="en-US" dirty="0"/>
              <a:t> Dave Edwards [mailto:] </a:t>
            </a:r>
            <a:br>
              <a:rPr lang="en-US" dirty="0"/>
            </a:br>
            <a:r>
              <a:rPr lang="en-US" b="1" dirty="0"/>
              <a:t>Sent:</a:t>
            </a:r>
            <a:r>
              <a:rPr lang="en-US" dirty="0"/>
              <a:t> Thursday, 25 July 2013 1:24 PM</a:t>
            </a:r>
            <a:br>
              <a:rPr lang="en-US" dirty="0"/>
            </a:br>
            <a:r>
              <a:rPr lang="en-US" b="1" dirty="0"/>
              <a:t>To:</a:t>
            </a:r>
            <a:r>
              <a:rPr lang="en-US" dirty="0"/>
              <a:t> CFS:Building Fire Safety Unit</a:t>
            </a:r>
            <a:br>
              <a:rPr lang="en-US" dirty="0"/>
            </a:br>
            <a:r>
              <a:rPr lang="en-US" b="1" dirty="0"/>
              <a:t>Cc:</a:t>
            </a:r>
            <a:r>
              <a:rPr lang="en-US" dirty="0"/>
              <a:t> Point Boston Management committee	</a:t>
            </a:r>
            <a:br>
              <a:rPr lang="en-US" dirty="0"/>
            </a:br>
            <a:r>
              <a:rPr lang="en-US" b="1" dirty="0"/>
              <a:t>Subject:</a:t>
            </a:r>
            <a:r>
              <a:rPr lang="en-US" dirty="0"/>
              <a:t> Non Combustible, Interpretation of the term when applied to selecting a material for fire water supply tanks</a:t>
            </a:r>
            <a:endParaRPr lang="en-AU" dirty="0"/>
          </a:p>
          <a:p>
            <a:r>
              <a:rPr lang="en-AU" dirty="0"/>
              <a:t> </a:t>
            </a:r>
          </a:p>
          <a:p>
            <a:pPr marL="0" indent="0">
              <a:buNone/>
            </a:pPr>
            <a:r>
              <a:rPr lang="en-AU" dirty="0"/>
              <a:t>Hi Leah, thank you for your time today. The very simple question that has come from our Water Services Operation manager in Port Lincoln is;</a:t>
            </a:r>
          </a:p>
          <a:p>
            <a:pPr marL="0" indent="0">
              <a:buNone/>
            </a:pPr>
            <a:r>
              <a:rPr lang="en-AU" dirty="0"/>
              <a:t>What is meant by “Non Combustible” when describing a dedicated storage tank for a water supply for mopping up purposes at Point Boston?</a:t>
            </a:r>
          </a:p>
          <a:p>
            <a:pPr marL="0" indent="0">
              <a:buNone/>
            </a:pPr>
            <a:r>
              <a:rPr lang="en-AU" dirty="0"/>
              <a:t>There are a number of houses at Point Boston which currently have Team Poly tanks set up as the dedicated fire water supply for the property.</a:t>
            </a:r>
          </a:p>
          <a:p>
            <a:pPr marL="0" indent="0">
              <a:buNone/>
            </a:pPr>
            <a:r>
              <a:rPr lang="en-AU" dirty="0"/>
              <a:t>The development has been assessed at a Medium level. Does this assessment level have any influence on the tank material to be used?</a:t>
            </a:r>
          </a:p>
          <a:p>
            <a:pPr marL="0" indent="0">
              <a:buNone/>
            </a:pPr>
            <a:r>
              <a:rPr lang="en-AU" dirty="0"/>
              <a:t>Is the Australian standard AS 1530.1 you quoted the only measure used when determining the suitability of a particular type of tank?</a:t>
            </a:r>
          </a:p>
          <a:p>
            <a:pPr marL="0" indent="0">
              <a:buNone/>
            </a:pPr>
            <a:r>
              <a:rPr lang="en-AU" dirty="0"/>
              <a:t>We would like to minimise the number of types of tanks at Point Boston because the development is all about collecting water and reusing water.</a:t>
            </a:r>
          </a:p>
          <a:p>
            <a:pPr marL="0" indent="0">
              <a:buNone/>
            </a:pPr>
            <a:r>
              <a:rPr lang="en-AU" dirty="0"/>
              <a:t>In Trevor’s assessment letter he describes the use of the fire water being combined with the household water supply. This does not comply with the SA Health departments requirements to eliminate the risk of cross contamination.</a:t>
            </a:r>
          </a:p>
          <a:p>
            <a:pPr marL="0" indent="0">
              <a:buNone/>
            </a:pPr>
            <a:r>
              <a:rPr lang="en-AU" dirty="0"/>
              <a:t>The storage of that water is critical and quite obvious on the ground, 2 or 3 22,000lt tanks plus a 4,000lt dedicated fire water supply on each household lot.</a:t>
            </a:r>
          </a:p>
          <a:p>
            <a:pPr marL="0" indent="0">
              <a:buNone/>
            </a:pPr>
            <a:r>
              <a:rPr lang="en-AU" dirty="0"/>
              <a:t>The streetscape could get quite untidy if we don’t keep a control on the type and style of tanks that are used on the development.</a:t>
            </a:r>
          </a:p>
          <a:p>
            <a:pPr marL="0" indent="0">
              <a:buNone/>
            </a:pPr>
            <a:r>
              <a:rPr lang="en-AU" dirty="0"/>
              <a:t>Poly tank are an economical solution to the bulk storage of the water required at Point Boston.</a:t>
            </a:r>
          </a:p>
          <a:p>
            <a:pPr marL="0" indent="0">
              <a:buNone/>
            </a:pPr>
            <a:r>
              <a:rPr lang="en-AU" dirty="0"/>
              <a:t>To keep the dedicated fire water supply in the same type of tank is an ideal outcome.</a:t>
            </a:r>
          </a:p>
          <a:p>
            <a:pPr marL="0" indent="0">
              <a:buNone/>
            </a:pPr>
            <a:r>
              <a:rPr lang="en-AU" dirty="0"/>
              <a:t>A copy of the medium assessment is attached for your information.</a:t>
            </a:r>
          </a:p>
          <a:p>
            <a:pPr marL="0" indent="0">
              <a:buNone/>
            </a:pPr>
            <a:r>
              <a:rPr lang="en-AU" dirty="0"/>
              <a:t> </a:t>
            </a:r>
          </a:p>
          <a:p>
            <a:pPr marL="0" indent="0">
              <a:buNone/>
            </a:pPr>
            <a:r>
              <a:rPr lang="en-AU" dirty="0"/>
              <a:t>I look forward to your support.</a:t>
            </a:r>
          </a:p>
          <a:p>
            <a:pPr marL="0" indent="0">
              <a:buNone/>
            </a:pPr>
            <a:r>
              <a:rPr lang="en-AU" dirty="0"/>
              <a:t> </a:t>
            </a:r>
          </a:p>
          <a:p>
            <a:pPr marL="0" indent="0">
              <a:buNone/>
            </a:pPr>
            <a:r>
              <a:rPr lang="en-AU" dirty="0"/>
              <a:t>Kind regards</a:t>
            </a:r>
          </a:p>
          <a:p>
            <a:pPr marL="0" indent="0">
              <a:buNone/>
            </a:pPr>
            <a:r>
              <a:rPr lang="en-AU" dirty="0"/>
              <a:t>Dave Edwards</a:t>
            </a:r>
          </a:p>
          <a:p>
            <a:pPr marL="0" indent="0">
              <a:buNone/>
            </a:pPr>
            <a:r>
              <a:rPr lang="en-AU" dirty="0"/>
              <a:t> </a:t>
            </a:r>
          </a:p>
          <a:p>
            <a:pPr marL="0" indent="0">
              <a:buNone/>
            </a:pPr>
            <a:r>
              <a:rPr lang="en-AU" dirty="0"/>
              <a:t> </a:t>
            </a:r>
          </a:p>
          <a:p>
            <a:endParaRPr lang="en-AU" dirty="0"/>
          </a:p>
        </p:txBody>
      </p:sp>
      <p:sp>
        <p:nvSpPr>
          <p:cNvPr id="4" name="Text Placeholder 3"/>
          <p:cNvSpPr>
            <a:spLocks noGrp="1"/>
          </p:cNvSpPr>
          <p:nvPr>
            <p:ph type="body" sz="half" idx="2"/>
          </p:nvPr>
        </p:nvSpPr>
        <p:spPr/>
        <p:txBody>
          <a:bodyPr/>
          <a:lstStyle/>
          <a:p>
            <a:endParaRPr lang="en-AU" b="1" dirty="0"/>
          </a:p>
          <a:p>
            <a:r>
              <a:rPr lang="en-AU" b="1" dirty="0"/>
              <a:t>Question to CFS RE: </a:t>
            </a:r>
          </a:p>
          <a:p>
            <a:r>
              <a:rPr lang="en-AU" b="1" dirty="0"/>
              <a:t>NON Combustible tank material 2013</a:t>
            </a:r>
          </a:p>
          <a:p>
            <a:endParaRPr lang="en-AU" dirty="0"/>
          </a:p>
        </p:txBody>
      </p:sp>
      <p:sp>
        <p:nvSpPr>
          <p:cNvPr id="5" name="Date Placeholder 4"/>
          <p:cNvSpPr>
            <a:spLocks noGrp="1"/>
          </p:cNvSpPr>
          <p:nvPr>
            <p:ph type="dt" sz="half" idx="10"/>
          </p:nvPr>
        </p:nvSpPr>
        <p:spPr/>
        <p:txBody>
          <a:bodyPr/>
          <a:lstStyle/>
          <a:p>
            <a:r>
              <a:rPr lang="en-AU" dirty="0"/>
              <a:t>5/09/2013</a:t>
            </a:r>
          </a:p>
        </p:txBody>
      </p:sp>
      <p:sp>
        <p:nvSpPr>
          <p:cNvPr id="6" name="Slide Number Placeholder 5"/>
          <p:cNvSpPr>
            <a:spLocks noGrp="1"/>
          </p:cNvSpPr>
          <p:nvPr>
            <p:ph type="sldNum" sz="quarter" idx="12"/>
          </p:nvPr>
        </p:nvSpPr>
        <p:spPr/>
        <p:txBody>
          <a:bodyPr/>
          <a:lstStyle/>
          <a:p>
            <a:fld id="{DA245607-9D78-47D7-90FC-8C3EB24AB283}" type="slidenum">
              <a:rPr lang="en-AU" smtClean="0"/>
              <a:t>12</a:t>
            </a:fld>
            <a:endParaRPr lang="en-AU" dirty="0"/>
          </a:p>
        </p:txBody>
      </p:sp>
    </p:spTree>
    <p:extLst>
      <p:ext uri="{BB962C8B-B14F-4D97-AF65-F5344CB8AC3E}">
        <p14:creationId xmlns:p14="http://schemas.microsoft.com/office/powerpoint/2010/main" val="1667392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3008313" cy="598388"/>
          </a:xfrm>
        </p:spPr>
        <p:txBody>
          <a:bodyPr>
            <a:normAutofit fontScale="90000"/>
          </a:bodyPr>
          <a:lstStyle/>
          <a:p>
            <a:r>
              <a:rPr lang="en-AU" dirty="0"/>
              <a:t>ADDITIONAL INFROMATION</a:t>
            </a:r>
          </a:p>
        </p:txBody>
      </p:sp>
      <p:sp>
        <p:nvSpPr>
          <p:cNvPr id="4" name="Text Placeholder 3"/>
          <p:cNvSpPr>
            <a:spLocks noGrp="1"/>
          </p:cNvSpPr>
          <p:nvPr>
            <p:ph type="body" sz="half" idx="2"/>
          </p:nvPr>
        </p:nvSpPr>
        <p:spPr/>
        <p:txBody>
          <a:bodyPr/>
          <a:lstStyle/>
          <a:p>
            <a:endParaRPr lang="en-AU" sz="1800" b="1" dirty="0"/>
          </a:p>
          <a:p>
            <a:r>
              <a:rPr lang="en-AU" sz="1800" b="1" dirty="0"/>
              <a:t>CFS INTERPRITATION OF </a:t>
            </a:r>
          </a:p>
          <a:p>
            <a:r>
              <a:rPr lang="en-AU" sz="1800" b="1" dirty="0"/>
              <a:t>“NON COMBUSTIBLE” 2013</a:t>
            </a:r>
          </a:p>
          <a:p>
            <a:endParaRPr lang="en-AU" dirty="0"/>
          </a:p>
        </p:txBody>
      </p:sp>
      <p:sp>
        <p:nvSpPr>
          <p:cNvPr id="5" name="Date Placeholder 4"/>
          <p:cNvSpPr>
            <a:spLocks noGrp="1"/>
          </p:cNvSpPr>
          <p:nvPr>
            <p:ph type="dt" sz="half" idx="10"/>
          </p:nvPr>
        </p:nvSpPr>
        <p:spPr/>
        <p:txBody>
          <a:bodyPr/>
          <a:lstStyle/>
          <a:p>
            <a:r>
              <a:rPr lang="en-AU" dirty="0"/>
              <a:t>5/09/2013</a:t>
            </a:r>
          </a:p>
        </p:txBody>
      </p:sp>
      <p:sp>
        <p:nvSpPr>
          <p:cNvPr id="6" name="Slide Number Placeholder 5"/>
          <p:cNvSpPr>
            <a:spLocks noGrp="1"/>
          </p:cNvSpPr>
          <p:nvPr>
            <p:ph type="sldNum" sz="quarter" idx="12"/>
          </p:nvPr>
        </p:nvSpPr>
        <p:spPr/>
        <p:txBody>
          <a:bodyPr/>
          <a:lstStyle/>
          <a:p>
            <a:fld id="{DA245607-9D78-47D7-90FC-8C3EB24AB283}" type="slidenum">
              <a:rPr lang="en-AU" smtClean="0"/>
              <a:t>13</a:t>
            </a:fld>
            <a:endParaRPr lang="en-A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04415" y="273050"/>
            <a:ext cx="4453020" cy="585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2984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AU" sz="1600" b="1" dirty="0"/>
              <a:t>Point Boston Community Corporation Inc. 25691. Bushfire readiness Kit</a:t>
            </a:r>
            <a:br>
              <a:rPr lang="en-AU" sz="1600" b="1" dirty="0"/>
            </a:br>
            <a:r>
              <a:rPr lang="en-AU" sz="1600" b="1" dirty="0"/>
              <a:t>IMPORTANT THINGS TO KNOW</a:t>
            </a:r>
            <a:br>
              <a:rPr lang="en-AU" sz="1600" b="1" dirty="0"/>
            </a:br>
            <a:endParaRPr lang="en-AU" sz="1600" b="1" dirty="0"/>
          </a:p>
        </p:txBody>
      </p:sp>
      <p:sp>
        <p:nvSpPr>
          <p:cNvPr id="2" name="Date Placeholder 1"/>
          <p:cNvSpPr>
            <a:spLocks noGrp="1"/>
          </p:cNvSpPr>
          <p:nvPr>
            <p:ph type="dt" sz="half" idx="10"/>
          </p:nvPr>
        </p:nvSpPr>
        <p:spPr/>
        <p:txBody>
          <a:bodyPr/>
          <a:lstStyle/>
          <a:p>
            <a:r>
              <a:rPr lang="en-AU" dirty="0"/>
              <a:t>5/09/2013</a:t>
            </a:r>
          </a:p>
        </p:txBody>
      </p:sp>
      <p:sp>
        <p:nvSpPr>
          <p:cNvPr id="3" name="Slide Number Placeholder 2"/>
          <p:cNvSpPr>
            <a:spLocks noGrp="1"/>
          </p:cNvSpPr>
          <p:nvPr>
            <p:ph type="sldNum" sz="quarter" idx="12"/>
          </p:nvPr>
        </p:nvSpPr>
        <p:spPr/>
        <p:txBody>
          <a:bodyPr/>
          <a:lstStyle/>
          <a:p>
            <a:fld id="{DA245607-9D78-47D7-90FC-8C3EB24AB283}" type="slidenum">
              <a:rPr lang="en-AU" smtClean="0"/>
              <a:t>2</a:t>
            </a:fld>
            <a:endParaRPr lang="en-AU" dirty="0"/>
          </a:p>
        </p:txBody>
      </p:sp>
      <p:sp>
        <p:nvSpPr>
          <p:cNvPr id="6" name="TextBox 5"/>
          <p:cNvSpPr txBox="1"/>
          <p:nvPr/>
        </p:nvSpPr>
        <p:spPr>
          <a:xfrm>
            <a:off x="971600" y="1196752"/>
            <a:ext cx="7488832" cy="4893647"/>
          </a:xfrm>
          <a:prstGeom prst="rect">
            <a:avLst/>
          </a:prstGeom>
          <a:noFill/>
        </p:spPr>
        <p:txBody>
          <a:bodyPr wrap="square" rtlCol="0">
            <a:spAutoFit/>
          </a:bodyPr>
          <a:lstStyle/>
          <a:p>
            <a:pPr marL="285750" indent="-285750">
              <a:buFont typeface="Arial" pitchFamily="34" charset="0"/>
              <a:buChar char="•"/>
            </a:pPr>
            <a:r>
              <a:rPr lang="en-AU" sz="1200" dirty="0"/>
              <a:t>You live in a </a:t>
            </a:r>
            <a:r>
              <a:rPr lang="en-AU" sz="1200" dirty="0">
                <a:solidFill>
                  <a:srgbClr val="FF0000"/>
                </a:solidFill>
              </a:rPr>
              <a:t>MEDIUM </a:t>
            </a:r>
            <a:r>
              <a:rPr lang="en-AU" sz="1200" dirty="0"/>
              <a:t>fire risk area. Your home has been designed and built to either </a:t>
            </a:r>
            <a:r>
              <a:rPr lang="en-AU" sz="1200" dirty="0">
                <a:solidFill>
                  <a:srgbClr val="FF0000"/>
                </a:solidFill>
              </a:rPr>
              <a:t>STAY &amp; DEFEND </a:t>
            </a:r>
            <a:r>
              <a:rPr lang="en-AU" sz="1200" dirty="0"/>
              <a:t>or Leave.</a:t>
            </a:r>
          </a:p>
          <a:p>
            <a:pPr marL="285750" indent="-285750">
              <a:buFont typeface="Arial" pitchFamily="34" charset="0"/>
              <a:buChar char="•"/>
            </a:pPr>
            <a:r>
              <a:rPr lang="en-AU" sz="1200" dirty="0"/>
              <a:t>If you choose to Stay &amp; defend, implement your own Fire management plan. Guides to suitable plans are available from </a:t>
            </a:r>
            <a:r>
              <a:rPr lang="en-AU" sz="1200" dirty="0">
                <a:solidFill>
                  <a:srgbClr val="00B0F0"/>
                </a:solidFill>
                <a:hlinkClick r:id="rId2"/>
              </a:rPr>
              <a:t>www.CFS.sa.gov.au</a:t>
            </a:r>
            <a:endParaRPr lang="en-AU" sz="1200" dirty="0">
              <a:solidFill>
                <a:srgbClr val="00B0F0"/>
              </a:solidFill>
            </a:endParaRPr>
          </a:p>
          <a:p>
            <a:pPr marL="285750" indent="-285750">
              <a:buFont typeface="Arial" pitchFamily="34" charset="0"/>
              <a:buChar char="•"/>
            </a:pPr>
            <a:r>
              <a:rPr lang="en-AU" sz="1200" dirty="0"/>
              <a:t>East Bay Precinct Bushfire Survival Plan template </a:t>
            </a:r>
            <a:r>
              <a:rPr lang="en-AU" sz="1200" dirty="0">
                <a:solidFill>
                  <a:srgbClr val="00B0F0"/>
                </a:solidFill>
              </a:rPr>
              <a:t>[insert link to Survival plan template document]</a:t>
            </a:r>
            <a:r>
              <a:rPr lang="en-AU" sz="1200" dirty="0"/>
              <a:t>	</a:t>
            </a:r>
          </a:p>
          <a:p>
            <a:pPr marL="285750" indent="-285750">
              <a:buFont typeface="Arial" pitchFamily="34" charset="0"/>
              <a:buChar char="•"/>
            </a:pPr>
            <a:r>
              <a:rPr lang="en-AU" sz="1200" dirty="0"/>
              <a:t>Your next-door neighbours home has the same fire safety measures in place as your home does</a:t>
            </a:r>
          </a:p>
          <a:p>
            <a:pPr marL="285750" indent="-285750">
              <a:buFont typeface="Arial" pitchFamily="34" charset="0"/>
              <a:buChar char="•"/>
            </a:pPr>
            <a:r>
              <a:rPr lang="en-AU" sz="1200" dirty="0"/>
              <a:t>Defend your own property first</a:t>
            </a:r>
          </a:p>
          <a:p>
            <a:pPr marL="285750" indent="-285750">
              <a:buFont typeface="Arial" pitchFamily="34" charset="0"/>
              <a:buChar char="•"/>
            </a:pPr>
            <a:r>
              <a:rPr lang="en-AU" sz="1200" dirty="0"/>
              <a:t>The community corporation inspects your property once a year to ensure your property is ready for the fire season</a:t>
            </a:r>
          </a:p>
          <a:p>
            <a:pPr marL="285750" indent="-285750">
              <a:buFont typeface="Arial" pitchFamily="34" charset="0"/>
              <a:buChar char="•"/>
            </a:pPr>
            <a:r>
              <a:rPr lang="en-AU" sz="1200" dirty="0"/>
              <a:t>If you receive an order to make good your readiness you must make arrangements for that work to be undertaken. </a:t>
            </a:r>
          </a:p>
          <a:p>
            <a:pPr marL="285750" indent="-285750">
              <a:buFont typeface="Arial" pitchFamily="34" charset="0"/>
              <a:buChar char="•"/>
            </a:pPr>
            <a:r>
              <a:rPr lang="en-AU" sz="1200" dirty="0"/>
              <a:t>Your home protection equipment is for mopping and clean up purposes only. It is not designed to fight a bushfire. The CFS will fight the fire. </a:t>
            </a:r>
          </a:p>
          <a:p>
            <a:pPr marL="285750" indent="-285750">
              <a:buFont typeface="Arial" pitchFamily="34" charset="0"/>
              <a:buChar char="•"/>
            </a:pPr>
            <a:r>
              <a:rPr lang="en-AU" sz="1200" dirty="0"/>
              <a:t>The common property adjoining your property is managed by the community corporation well before the fire season</a:t>
            </a:r>
          </a:p>
          <a:p>
            <a:pPr marL="285750" indent="-285750">
              <a:buFont typeface="Arial" pitchFamily="34" charset="0"/>
              <a:buChar char="•"/>
            </a:pPr>
            <a:r>
              <a:rPr lang="en-AU" sz="1200" dirty="0"/>
              <a:t>The community corporation maintains the Fire water supply in your street. Do Not interfere with these hydrants</a:t>
            </a:r>
          </a:p>
          <a:p>
            <a:pPr marL="285750" indent="-285750">
              <a:buFont typeface="Arial" pitchFamily="34" charset="0"/>
              <a:buChar char="•"/>
            </a:pPr>
            <a:r>
              <a:rPr lang="en-AU" sz="1200" dirty="0"/>
              <a:t>The community corporation has negotiated with the local CFS to help defend your property. Do not interfere with the CFS operations</a:t>
            </a:r>
          </a:p>
          <a:p>
            <a:pPr marL="285750" indent="-285750">
              <a:buFont typeface="Arial" pitchFamily="34" charset="0"/>
              <a:buChar char="•"/>
            </a:pPr>
            <a:r>
              <a:rPr lang="en-AU" sz="1200" dirty="0"/>
              <a:t>Your garden and plantings have been designed within the design guidelines of living within a Medium fire risk area. </a:t>
            </a:r>
          </a:p>
          <a:p>
            <a:pPr marL="285750" indent="-285750">
              <a:buFont typeface="Arial" pitchFamily="34" charset="0"/>
              <a:buChar char="•"/>
            </a:pPr>
            <a:r>
              <a:rPr lang="en-AU" sz="1200" dirty="0"/>
              <a:t>It is your responsibility to maintain your external fire protection equipment so it is ready for use in a case of emergency.. Copy of the Deign guide lines are available from </a:t>
            </a:r>
            <a:r>
              <a:rPr lang="en-AU" sz="1200" dirty="0">
                <a:solidFill>
                  <a:srgbClr val="00B0F0"/>
                </a:solidFill>
              </a:rPr>
              <a:t>[insert link to the guidelines]</a:t>
            </a:r>
          </a:p>
          <a:p>
            <a:pPr marL="285750" indent="-285750">
              <a:buFont typeface="Arial" pitchFamily="34" charset="0"/>
              <a:buChar char="•"/>
            </a:pPr>
            <a:endParaRPr lang="en-AU" sz="1200" dirty="0">
              <a:solidFill>
                <a:srgbClr val="00B0F0"/>
              </a:solidFill>
            </a:endParaRPr>
          </a:p>
          <a:p>
            <a:pPr marL="285750" indent="-285750">
              <a:buFont typeface="Arial" pitchFamily="34" charset="0"/>
              <a:buChar char="•"/>
            </a:pPr>
            <a:endParaRPr lang="en-AU" sz="1200" dirty="0">
              <a:solidFill>
                <a:srgbClr val="00B0F0"/>
              </a:solidFill>
            </a:endParaRPr>
          </a:p>
          <a:p>
            <a:pPr marL="285750" indent="-285750">
              <a:buFont typeface="Arial" pitchFamily="34" charset="0"/>
              <a:buChar char="•"/>
            </a:pPr>
            <a:r>
              <a:rPr lang="en-AU" sz="1200" b="1" dirty="0"/>
              <a:t>EMERGENCY ASSEMBLY POINTS   		</a:t>
            </a:r>
            <a:r>
              <a:rPr lang="en-AU" sz="1200" b="1" u="sng" dirty="0"/>
              <a:t>ON THE BEACHES </a:t>
            </a:r>
          </a:p>
          <a:p>
            <a:pPr marL="285750" indent="-285750">
              <a:buFont typeface="Arial" pitchFamily="34" charset="0"/>
              <a:buChar char="•"/>
            </a:pPr>
            <a:endParaRPr lang="en-AU" sz="1200" dirty="0"/>
          </a:p>
          <a:p>
            <a:endParaRPr lang="en-AU" sz="1200" dirty="0"/>
          </a:p>
        </p:txBody>
      </p:sp>
    </p:spTree>
    <p:extLst>
      <p:ext uri="{BB962C8B-B14F-4D97-AF65-F5344CB8AC3E}">
        <p14:creationId xmlns:p14="http://schemas.microsoft.com/office/powerpoint/2010/main" val="3677381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1800" b="1" dirty="0"/>
              <a:t>Point Boston Community Corporation Inc. 25691. Bushfire readiness Kit</a:t>
            </a:r>
            <a:br>
              <a:rPr lang="en-AU" sz="1800" b="1" dirty="0"/>
            </a:br>
            <a:r>
              <a:rPr lang="en-AU" sz="1800" b="1" dirty="0"/>
              <a:t>IMPORTANT THINGS TO KNOW</a:t>
            </a:r>
            <a:br>
              <a:rPr lang="en-AU" sz="1800" b="1" dirty="0"/>
            </a:br>
            <a:r>
              <a:rPr lang="en-AU" sz="1800" b="1" dirty="0"/>
              <a:t>PBCP Guideline 4.5.6 </a:t>
            </a:r>
            <a:endParaRPr lang="en-AU" sz="1800" dirty="0"/>
          </a:p>
        </p:txBody>
      </p:sp>
      <p:sp>
        <p:nvSpPr>
          <p:cNvPr id="3" name="Content Placeholder 2"/>
          <p:cNvSpPr>
            <a:spLocks noGrp="1"/>
          </p:cNvSpPr>
          <p:nvPr>
            <p:ph idx="1"/>
          </p:nvPr>
        </p:nvSpPr>
        <p:spPr/>
        <p:txBody>
          <a:bodyPr>
            <a:normAutofit fontScale="55000" lnSpcReduction="20000"/>
          </a:bodyPr>
          <a:lstStyle/>
          <a:p>
            <a:r>
              <a:rPr lang="en-AU" b="1" dirty="0"/>
              <a:t>Country Fire Service fire service tank connections: FIRE ENGINE RED</a:t>
            </a:r>
          </a:p>
          <a:p>
            <a:pPr lvl="1"/>
            <a:r>
              <a:rPr lang="en-AU" dirty="0"/>
              <a:t>Fire water tank: A dedicated 4,000 L non combustible tank for fire fighting purposes only shall be provided, in accordance with the CFS requirements and to the Minister’s Specification details.</a:t>
            </a:r>
          </a:p>
          <a:p>
            <a:pPr lvl="1"/>
            <a:r>
              <a:rPr lang="en-AU" dirty="0"/>
              <a:t>Colour: Paint fire service tank supply pipe work connection from the mains supplementary drinking water supply</a:t>
            </a:r>
            <a:r>
              <a:rPr lang="en-AU" b="1" dirty="0"/>
              <a:t> </a:t>
            </a:r>
            <a:r>
              <a:rPr lang="en-AU" dirty="0"/>
              <a:t>plumbing red in colour. Do not paint the tank or the CFS feed connection.</a:t>
            </a:r>
          </a:p>
          <a:p>
            <a:pPr lvl="1"/>
            <a:r>
              <a:rPr lang="en-AU" dirty="0"/>
              <a:t>The filling and level maintenance supply from the mains supplementary drinking water connection shall be as detailed in Section 4.5.3. of the plumbing guide</a:t>
            </a:r>
          </a:p>
          <a:p>
            <a:pPr lvl="1"/>
            <a:r>
              <a:rPr lang="en-AU" dirty="0"/>
              <a:t>Fittings: Plain brass/bronze/stainless steel - 1 x 65mm nominal bore London round thread rigid feed CFS tank connection. Install a hatch in the tank cover for access by CFS personnel. Install a tank contents indicator visible from the street and the house.</a:t>
            </a:r>
          </a:p>
          <a:p>
            <a:pPr lvl="1"/>
            <a:r>
              <a:rPr lang="en-AU" dirty="0"/>
              <a:t>Pipes exposed to view and above ground: Medium galvanized steel painted red.</a:t>
            </a:r>
          </a:p>
          <a:p>
            <a:pPr lvl="1"/>
            <a:r>
              <a:rPr lang="en-AU" dirty="0"/>
              <a:t>Supply stop valve: Required to have its handle removed and the valve to be in the permanently open position. (The valve is to be closed only during fire tank maintenance.)</a:t>
            </a:r>
          </a:p>
          <a:p>
            <a:pPr lvl="1"/>
            <a:r>
              <a:rPr lang="en-AU" dirty="0"/>
              <a:t>Overflow pipe: To have an inspection port as detailed in drawing House Allotment Water System Schematic included at the end of this guide.</a:t>
            </a:r>
          </a:p>
          <a:p>
            <a:pPr lvl="1"/>
            <a:r>
              <a:rPr lang="en-AU" dirty="0"/>
              <a:t>Signage: ‘WATER FOR FIRE FIGHTING’ on the side of the tank and ‘FIRE WATER SUPPLY—DO NOT DRINK’ in 100mm high white lettering on red background on the side of the tank adjacent to the London connection valve, obtainable from the Community Corporation. Above ground adhesive labels to be UV resistant.</a:t>
            </a:r>
          </a:p>
          <a:p>
            <a:endParaRPr lang="en-AU" dirty="0"/>
          </a:p>
        </p:txBody>
      </p:sp>
      <p:sp>
        <p:nvSpPr>
          <p:cNvPr id="4" name="Date Placeholder 3"/>
          <p:cNvSpPr>
            <a:spLocks noGrp="1"/>
          </p:cNvSpPr>
          <p:nvPr>
            <p:ph type="dt" sz="half" idx="10"/>
          </p:nvPr>
        </p:nvSpPr>
        <p:spPr/>
        <p:txBody>
          <a:bodyPr/>
          <a:lstStyle/>
          <a:p>
            <a:r>
              <a:rPr lang="en-AU" dirty="0"/>
              <a:t>5/09/2013</a:t>
            </a:r>
          </a:p>
        </p:txBody>
      </p:sp>
      <p:sp>
        <p:nvSpPr>
          <p:cNvPr id="5" name="Slide Number Placeholder 4"/>
          <p:cNvSpPr>
            <a:spLocks noGrp="1"/>
          </p:cNvSpPr>
          <p:nvPr>
            <p:ph type="sldNum" sz="quarter" idx="12"/>
          </p:nvPr>
        </p:nvSpPr>
        <p:spPr/>
        <p:txBody>
          <a:bodyPr/>
          <a:lstStyle/>
          <a:p>
            <a:fld id="{DA245607-9D78-47D7-90FC-8C3EB24AB283}" type="slidenum">
              <a:rPr lang="en-AU" smtClean="0"/>
              <a:t>3</a:t>
            </a:fld>
            <a:endParaRPr lang="en-AU" dirty="0"/>
          </a:p>
        </p:txBody>
      </p:sp>
    </p:spTree>
    <p:extLst>
      <p:ext uri="{BB962C8B-B14F-4D97-AF65-F5344CB8AC3E}">
        <p14:creationId xmlns:p14="http://schemas.microsoft.com/office/powerpoint/2010/main" val="326331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a:t>Home protection equipment External</a:t>
            </a:r>
            <a:br>
              <a:rPr lang="en-AU" u="sng" dirty="0"/>
            </a:br>
            <a:endParaRPr lang="en-AU" u="sng"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35896" y="332656"/>
            <a:ext cx="5111750" cy="3834691"/>
          </a:xfrm>
        </p:spPr>
      </p:pic>
      <p:sp>
        <p:nvSpPr>
          <p:cNvPr id="6" name="Text Placeholder 5"/>
          <p:cNvSpPr>
            <a:spLocks noGrp="1"/>
          </p:cNvSpPr>
          <p:nvPr>
            <p:ph type="body" sz="half" idx="2"/>
          </p:nvPr>
        </p:nvSpPr>
        <p:spPr/>
        <p:txBody>
          <a:bodyPr/>
          <a:lstStyle/>
          <a:p>
            <a:endParaRPr lang="en-AU" dirty="0"/>
          </a:p>
          <a:p>
            <a:endParaRPr lang="en-AU" dirty="0"/>
          </a:p>
          <a:p>
            <a:r>
              <a:rPr lang="en-AU" b="1" dirty="0"/>
              <a:t>5.5HP PETROL driven Fire pump</a:t>
            </a:r>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r>
              <a:rPr lang="en-AU" b="1" dirty="0"/>
              <a:t>30mt long 19mm hose reel</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4211959" y="4365104"/>
            <a:ext cx="4121791" cy="2304256"/>
          </a:xfrm>
          <a:prstGeom prst="rect">
            <a:avLst/>
          </a:prstGeom>
        </p:spPr>
      </p:pic>
      <p:sp>
        <p:nvSpPr>
          <p:cNvPr id="7" name="Date Placeholder 6"/>
          <p:cNvSpPr>
            <a:spLocks noGrp="1"/>
          </p:cNvSpPr>
          <p:nvPr>
            <p:ph type="dt" sz="half" idx="10"/>
          </p:nvPr>
        </p:nvSpPr>
        <p:spPr/>
        <p:txBody>
          <a:bodyPr/>
          <a:lstStyle/>
          <a:p>
            <a:r>
              <a:rPr lang="en-AU" dirty="0"/>
              <a:t>5/09/2013</a:t>
            </a:r>
          </a:p>
        </p:txBody>
      </p:sp>
      <p:sp>
        <p:nvSpPr>
          <p:cNvPr id="8" name="Slide Number Placeholder 7"/>
          <p:cNvSpPr>
            <a:spLocks noGrp="1"/>
          </p:cNvSpPr>
          <p:nvPr>
            <p:ph type="sldNum" sz="quarter" idx="12"/>
          </p:nvPr>
        </p:nvSpPr>
        <p:spPr/>
        <p:txBody>
          <a:bodyPr/>
          <a:lstStyle/>
          <a:p>
            <a:fld id="{DA245607-9D78-47D7-90FC-8C3EB24AB283}" type="slidenum">
              <a:rPr lang="en-AU" smtClean="0"/>
              <a:t>4</a:t>
            </a:fld>
            <a:endParaRPr lang="en-AU" dirty="0"/>
          </a:p>
        </p:txBody>
      </p:sp>
    </p:spTree>
    <p:extLst>
      <p:ext uri="{BB962C8B-B14F-4D97-AF65-F5344CB8AC3E}">
        <p14:creationId xmlns:p14="http://schemas.microsoft.com/office/powerpoint/2010/main" val="623681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a:t>Home protection equipment External</a:t>
            </a:r>
            <a:br>
              <a:rPr lang="en-AU" u="sng" dirty="0"/>
            </a:br>
            <a:endParaRPr lang="en-AU" u="sng" dirty="0"/>
          </a:p>
        </p:txBody>
      </p:sp>
      <p:sp>
        <p:nvSpPr>
          <p:cNvPr id="3" name="Content Placeholder 2"/>
          <p:cNvSpPr>
            <a:spLocks noGrp="1"/>
          </p:cNvSpPr>
          <p:nvPr>
            <p:ph idx="1"/>
          </p:nvPr>
        </p:nvSpPr>
        <p:spPr/>
        <p:txBody>
          <a:bodyPr/>
          <a:lstStyle/>
          <a:p>
            <a:r>
              <a:rPr lang="en-AU" dirty="0"/>
              <a:t>Add photo of a fire water storage tank showing London valve and signage</a:t>
            </a:r>
          </a:p>
          <a:p>
            <a:endParaRPr lang="en-AU" dirty="0"/>
          </a:p>
        </p:txBody>
      </p:sp>
      <p:sp>
        <p:nvSpPr>
          <p:cNvPr id="4" name="Text Placeholder 3"/>
          <p:cNvSpPr>
            <a:spLocks noGrp="1"/>
          </p:cNvSpPr>
          <p:nvPr>
            <p:ph type="body" sz="half" idx="2"/>
          </p:nvPr>
        </p:nvSpPr>
        <p:spPr/>
        <p:txBody>
          <a:bodyPr/>
          <a:lstStyle/>
          <a:p>
            <a:r>
              <a:rPr lang="en-AU" b="1" dirty="0"/>
              <a:t>1000lt dedicated fire water supply</a:t>
            </a:r>
          </a:p>
          <a:p>
            <a:endParaRPr lang="en-AU" b="1" dirty="0"/>
          </a:p>
          <a:p>
            <a:endParaRPr lang="en-AU" b="1" dirty="0"/>
          </a:p>
          <a:p>
            <a:endParaRPr lang="en-AU" b="1" dirty="0"/>
          </a:p>
          <a:p>
            <a:r>
              <a:rPr lang="en-AU" b="1" dirty="0"/>
              <a:t>65mm London valve</a:t>
            </a:r>
          </a:p>
          <a:p>
            <a:endParaRPr lang="en-AU" b="1" dirty="0"/>
          </a:p>
          <a:p>
            <a:endParaRPr lang="en-AU" b="1" dirty="0"/>
          </a:p>
          <a:p>
            <a:endParaRPr lang="en-AU" b="1" dirty="0"/>
          </a:p>
          <a:p>
            <a:r>
              <a:rPr lang="en-AU" b="1" dirty="0"/>
              <a:t>Signage</a:t>
            </a:r>
          </a:p>
          <a:p>
            <a:endParaRPr lang="en-AU" b="1" dirty="0"/>
          </a:p>
          <a:p>
            <a:endParaRPr lang="en-AU" b="1" dirty="0"/>
          </a:p>
          <a:p>
            <a:r>
              <a:rPr lang="en-AU" b="1" dirty="0"/>
              <a:t>Galv. pipe up-stand</a:t>
            </a:r>
          </a:p>
          <a:p>
            <a:endParaRPr lang="en-AU" dirty="0"/>
          </a:p>
          <a:p>
            <a:endParaRPr lang="en-AU" dirty="0"/>
          </a:p>
        </p:txBody>
      </p:sp>
      <p:sp>
        <p:nvSpPr>
          <p:cNvPr id="5" name="Date Placeholder 4"/>
          <p:cNvSpPr>
            <a:spLocks noGrp="1"/>
          </p:cNvSpPr>
          <p:nvPr>
            <p:ph type="dt" sz="half" idx="10"/>
          </p:nvPr>
        </p:nvSpPr>
        <p:spPr/>
        <p:txBody>
          <a:bodyPr/>
          <a:lstStyle/>
          <a:p>
            <a:r>
              <a:rPr lang="en-AU" dirty="0"/>
              <a:t>5/09/2013</a:t>
            </a:r>
          </a:p>
        </p:txBody>
      </p:sp>
      <p:sp>
        <p:nvSpPr>
          <p:cNvPr id="6" name="Slide Number Placeholder 5"/>
          <p:cNvSpPr>
            <a:spLocks noGrp="1"/>
          </p:cNvSpPr>
          <p:nvPr>
            <p:ph type="sldNum" sz="quarter" idx="12"/>
          </p:nvPr>
        </p:nvSpPr>
        <p:spPr/>
        <p:txBody>
          <a:bodyPr/>
          <a:lstStyle/>
          <a:p>
            <a:fld id="{DA245607-9D78-47D7-90FC-8C3EB24AB283}" type="slidenum">
              <a:rPr lang="en-AU" smtClean="0"/>
              <a:t>5</a:t>
            </a:fld>
            <a:endParaRPr lang="en-AU" dirty="0"/>
          </a:p>
        </p:txBody>
      </p:sp>
    </p:spTree>
    <p:extLst>
      <p:ext uri="{BB962C8B-B14F-4D97-AF65-F5344CB8AC3E}">
        <p14:creationId xmlns:p14="http://schemas.microsoft.com/office/powerpoint/2010/main" val="3923783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a:t>Home protection equipment External</a:t>
            </a:r>
            <a:r>
              <a:rPr lang="en-AU" dirty="0"/>
              <a:t>		</a:t>
            </a:r>
          </a:p>
        </p:txBody>
      </p:sp>
      <p:sp>
        <p:nvSpPr>
          <p:cNvPr id="3" name="Content Placeholder 2"/>
          <p:cNvSpPr>
            <a:spLocks noGrp="1"/>
          </p:cNvSpPr>
          <p:nvPr>
            <p:ph idx="1"/>
          </p:nvPr>
        </p:nvSpPr>
        <p:spPr>
          <a:xfrm>
            <a:off x="3575050" y="548680"/>
            <a:ext cx="5111750" cy="5577483"/>
          </a:xfrm>
        </p:spPr>
        <p:txBody>
          <a:bodyPr>
            <a:normAutofit lnSpcReduction="10000"/>
          </a:bodyPr>
          <a:lstStyle/>
          <a:p>
            <a:r>
              <a:rPr lang="en-AU" dirty="0"/>
              <a:t>CFS Bushfire Survival action Plan </a:t>
            </a:r>
            <a:r>
              <a:rPr lang="en-AU" dirty="0">
                <a:solidFill>
                  <a:srgbClr val="00B0F0"/>
                </a:solidFill>
              </a:rPr>
              <a:t>[Add link to PB survival plan template]</a:t>
            </a:r>
          </a:p>
          <a:p>
            <a:endParaRPr lang="en-AU" dirty="0"/>
          </a:p>
          <a:p>
            <a:r>
              <a:rPr lang="en-AU" dirty="0"/>
              <a:t>Add PB Corporate management plan </a:t>
            </a:r>
            <a:r>
              <a:rPr lang="en-AU" dirty="0">
                <a:solidFill>
                  <a:srgbClr val="00B0F0"/>
                </a:solidFill>
              </a:rPr>
              <a:t>[Add link to PB corporate Bushfire management plan]</a:t>
            </a:r>
          </a:p>
          <a:p>
            <a:endParaRPr lang="en-AU" dirty="0"/>
          </a:p>
          <a:p>
            <a:r>
              <a:rPr lang="en-AU" dirty="0"/>
              <a:t>ADD link to native veg  species list </a:t>
            </a:r>
            <a:r>
              <a:rPr lang="en-AU" dirty="0">
                <a:solidFill>
                  <a:srgbClr val="00B0F0"/>
                </a:solidFill>
              </a:rPr>
              <a:t>[Link to list)</a:t>
            </a:r>
            <a:endParaRPr lang="en-AU" dirty="0"/>
          </a:p>
          <a:p>
            <a:endParaRPr lang="en-AU" dirty="0"/>
          </a:p>
        </p:txBody>
      </p:sp>
      <p:sp>
        <p:nvSpPr>
          <p:cNvPr id="4" name="Text Placeholder 3"/>
          <p:cNvSpPr>
            <a:spLocks noGrp="1"/>
          </p:cNvSpPr>
          <p:nvPr>
            <p:ph type="body" sz="half" idx="2"/>
          </p:nvPr>
        </p:nvSpPr>
        <p:spPr/>
        <p:txBody>
          <a:bodyPr/>
          <a:lstStyle/>
          <a:p>
            <a:pPr marL="285750" indent="-285750">
              <a:buFont typeface="Arial" pitchFamily="34" charset="0"/>
              <a:buChar char="•"/>
            </a:pPr>
            <a:endParaRPr lang="en-AU" dirty="0"/>
          </a:p>
          <a:p>
            <a:pPr marL="285750" indent="-285750">
              <a:buFont typeface="Arial" pitchFamily="34" charset="0"/>
              <a:buChar char="•"/>
            </a:pPr>
            <a:r>
              <a:rPr lang="en-AU" b="1" dirty="0"/>
              <a:t>CFS action plan</a:t>
            </a:r>
          </a:p>
          <a:p>
            <a:endParaRPr lang="en-AU" b="1" dirty="0"/>
          </a:p>
          <a:p>
            <a:pPr marL="285750" indent="-285750">
              <a:buFont typeface="Arial" pitchFamily="34" charset="0"/>
              <a:buChar char="•"/>
            </a:pPr>
            <a:r>
              <a:rPr lang="en-AU" b="1" dirty="0"/>
              <a:t>PBCC corporate management plan</a:t>
            </a:r>
          </a:p>
          <a:p>
            <a:pPr marL="285750" indent="-285750">
              <a:buFont typeface="Arial" pitchFamily="34" charset="0"/>
              <a:buChar char="•"/>
            </a:pPr>
            <a:endParaRPr lang="en-AU" b="1" dirty="0"/>
          </a:p>
          <a:p>
            <a:pPr marL="285750" indent="-285750">
              <a:buFont typeface="Arial" pitchFamily="34" charset="0"/>
              <a:buChar char="•"/>
            </a:pPr>
            <a:endParaRPr lang="en-AU" b="1" dirty="0"/>
          </a:p>
          <a:p>
            <a:pPr marL="285750" indent="-285750">
              <a:buFont typeface="Arial" pitchFamily="34" charset="0"/>
              <a:buChar char="•"/>
            </a:pPr>
            <a:r>
              <a:rPr lang="en-AU" b="1" dirty="0"/>
              <a:t>PB native vegetation low combustion plant species</a:t>
            </a:r>
          </a:p>
          <a:p>
            <a:pPr marL="285750" indent="-285750">
              <a:buFont typeface="Arial" pitchFamily="34" charset="0"/>
              <a:buChar char="•"/>
            </a:pPr>
            <a:endParaRPr lang="en-AU" dirty="0"/>
          </a:p>
          <a:p>
            <a:pPr marL="285750" indent="-285750">
              <a:buFont typeface="Arial" pitchFamily="34" charset="0"/>
              <a:buChar char="•"/>
            </a:pPr>
            <a:endParaRPr lang="en-AU" dirty="0"/>
          </a:p>
          <a:p>
            <a:pPr marL="285750" indent="-285750">
              <a:buFont typeface="Arial" pitchFamily="34" charset="0"/>
              <a:buChar char="•"/>
            </a:pPr>
            <a:r>
              <a:rPr lang="en-AU" dirty="0"/>
              <a:t>		</a:t>
            </a:r>
          </a:p>
        </p:txBody>
      </p:sp>
      <p:sp>
        <p:nvSpPr>
          <p:cNvPr id="5" name="Date Placeholder 4"/>
          <p:cNvSpPr>
            <a:spLocks noGrp="1"/>
          </p:cNvSpPr>
          <p:nvPr>
            <p:ph type="dt" sz="half" idx="10"/>
          </p:nvPr>
        </p:nvSpPr>
        <p:spPr/>
        <p:txBody>
          <a:bodyPr/>
          <a:lstStyle/>
          <a:p>
            <a:r>
              <a:rPr lang="en-AU" dirty="0"/>
              <a:t>5/09/2013</a:t>
            </a:r>
          </a:p>
        </p:txBody>
      </p:sp>
      <p:sp>
        <p:nvSpPr>
          <p:cNvPr id="6" name="Slide Number Placeholder 5"/>
          <p:cNvSpPr>
            <a:spLocks noGrp="1"/>
          </p:cNvSpPr>
          <p:nvPr>
            <p:ph type="sldNum" sz="quarter" idx="12"/>
          </p:nvPr>
        </p:nvSpPr>
        <p:spPr/>
        <p:txBody>
          <a:bodyPr/>
          <a:lstStyle/>
          <a:p>
            <a:fld id="{DA245607-9D78-47D7-90FC-8C3EB24AB283}" type="slidenum">
              <a:rPr lang="en-AU" smtClean="0"/>
              <a:t>6</a:t>
            </a:fld>
            <a:endParaRPr lang="en-AU" dirty="0"/>
          </a:p>
        </p:txBody>
      </p:sp>
    </p:spTree>
    <p:extLst>
      <p:ext uri="{BB962C8B-B14F-4D97-AF65-F5344CB8AC3E}">
        <p14:creationId xmlns:p14="http://schemas.microsoft.com/office/powerpoint/2010/main" val="263409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u="sng" dirty="0"/>
              <a:t>Home protection equipment Optional External</a:t>
            </a:r>
            <a:br>
              <a:rPr lang="en-AU" u="sng" dirty="0"/>
            </a:br>
            <a:endParaRPr lang="en-AU" dirty="0"/>
          </a:p>
        </p:txBody>
      </p:sp>
      <p:sp>
        <p:nvSpPr>
          <p:cNvPr id="3" name="Content Placeholder 2"/>
          <p:cNvSpPr>
            <a:spLocks noGrp="1"/>
          </p:cNvSpPr>
          <p:nvPr>
            <p:ph idx="1"/>
          </p:nvPr>
        </p:nvSpPr>
        <p:spPr/>
        <p:txBody>
          <a:bodyPr/>
          <a:lstStyle/>
          <a:p>
            <a:r>
              <a:rPr lang="en-AU" dirty="0"/>
              <a:t>Add option photos</a:t>
            </a:r>
          </a:p>
        </p:txBody>
      </p:sp>
      <p:sp>
        <p:nvSpPr>
          <p:cNvPr id="4" name="Text Placeholder 3"/>
          <p:cNvSpPr>
            <a:spLocks noGrp="1"/>
          </p:cNvSpPr>
          <p:nvPr>
            <p:ph type="body" sz="half" idx="2"/>
          </p:nvPr>
        </p:nvSpPr>
        <p:spPr/>
        <p:txBody>
          <a:bodyPr/>
          <a:lstStyle/>
          <a:p>
            <a:r>
              <a:rPr lang="en-AU" dirty="0"/>
              <a:t>OPTIONAL EQUIPMENT</a:t>
            </a:r>
          </a:p>
          <a:p>
            <a:r>
              <a:rPr lang="en-AU" dirty="0"/>
              <a:t>Roof mounted sprinklers</a:t>
            </a:r>
          </a:p>
          <a:p>
            <a:r>
              <a:rPr lang="en-AU" dirty="0"/>
              <a:t>Window flushing sprinklers</a:t>
            </a:r>
          </a:p>
          <a:p>
            <a:r>
              <a:rPr lang="en-AU" dirty="0"/>
              <a:t>Rakes, knapsacks, sand buckets etc.</a:t>
            </a:r>
          </a:p>
          <a:p>
            <a:endParaRPr lang="en-AU" dirty="0"/>
          </a:p>
          <a:p>
            <a:endParaRPr lang="en-AU" dirty="0"/>
          </a:p>
        </p:txBody>
      </p:sp>
      <p:sp>
        <p:nvSpPr>
          <p:cNvPr id="5" name="Date Placeholder 4"/>
          <p:cNvSpPr>
            <a:spLocks noGrp="1"/>
          </p:cNvSpPr>
          <p:nvPr>
            <p:ph type="dt" sz="half" idx="10"/>
          </p:nvPr>
        </p:nvSpPr>
        <p:spPr/>
        <p:txBody>
          <a:bodyPr/>
          <a:lstStyle/>
          <a:p>
            <a:r>
              <a:rPr lang="en-AU" dirty="0"/>
              <a:t>5/09/2013</a:t>
            </a:r>
          </a:p>
        </p:txBody>
      </p:sp>
      <p:sp>
        <p:nvSpPr>
          <p:cNvPr id="6" name="Slide Number Placeholder 5"/>
          <p:cNvSpPr>
            <a:spLocks noGrp="1"/>
          </p:cNvSpPr>
          <p:nvPr>
            <p:ph type="sldNum" sz="quarter" idx="12"/>
          </p:nvPr>
        </p:nvSpPr>
        <p:spPr/>
        <p:txBody>
          <a:bodyPr/>
          <a:lstStyle/>
          <a:p>
            <a:fld id="{DA245607-9D78-47D7-90FC-8C3EB24AB283}" type="slidenum">
              <a:rPr lang="en-AU" smtClean="0"/>
              <a:t>7</a:t>
            </a:fld>
            <a:endParaRPr lang="en-AU" dirty="0"/>
          </a:p>
        </p:txBody>
      </p:sp>
    </p:spTree>
    <p:extLst>
      <p:ext uri="{BB962C8B-B14F-4D97-AF65-F5344CB8AC3E}">
        <p14:creationId xmlns:p14="http://schemas.microsoft.com/office/powerpoint/2010/main" val="3580540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a:t>Home protection equipment Internal</a:t>
            </a:r>
            <a:br>
              <a:rPr lang="en-AU" u="sng" dirty="0"/>
            </a:br>
            <a:r>
              <a:rPr lang="en-AU" u="sng" dirty="0"/>
              <a:t>Optional</a:t>
            </a:r>
            <a:endParaRPr lang="en-AU" dirty="0"/>
          </a:p>
        </p:txBody>
      </p:sp>
      <p:sp>
        <p:nvSpPr>
          <p:cNvPr id="3" name="Content Placeholder 2"/>
          <p:cNvSpPr>
            <a:spLocks noGrp="1"/>
          </p:cNvSpPr>
          <p:nvPr>
            <p:ph idx="1"/>
          </p:nvPr>
        </p:nvSpPr>
        <p:spPr/>
        <p:txBody>
          <a:bodyPr/>
          <a:lstStyle/>
          <a:p>
            <a:r>
              <a:rPr lang="en-AU" dirty="0"/>
              <a:t>Add photos.</a:t>
            </a:r>
          </a:p>
        </p:txBody>
      </p:sp>
      <p:sp>
        <p:nvSpPr>
          <p:cNvPr id="4" name="Text Placeholder 3"/>
          <p:cNvSpPr>
            <a:spLocks noGrp="1"/>
          </p:cNvSpPr>
          <p:nvPr>
            <p:ph type="body" sz="half" idx="2"/>
          </p:nvPr>
        </p:nvSpPr>
        <p:spPr/>
        <p:txBody>
          <a:bodyPr/>
          <a:lstStyle/>
          <a:p>
            <a:endParaRPr lang="en-AU" dirty="0"/>
          </a:p>
          <a:p>
            <a:pPr marL="285750" indent="-285750">
              <a:buFont typeface="Arial" pitchFamily="34" charset="0"/>
              <a:buChar char="•"/>
            </a:pPr>
            <a:r>
              <a:rPr lang="en-AU" b="1" dirty="0"/>
              <a:t>Internal fire extinguishers</a:t>
            </a:r>
          </a:p>
          <a:p>
            <a:pPr marL="285750" indent="-285750">
              <a:buFont typeface="Arial" pitchFamily="34" charset="0"/>
              <a:buChar char="•"/>
            </a:pPr>
            <a:r>
              <a:rPr lang="en-AU" b="1" dirty="0"/>
              <a:t>Fire blankets</a:t>
            </a:r>
          </a:p>
          <a:p>
            <a:pPr marL="285750" indent="-285750">
              <a:buFont typeface="Arial" pitchFamily="34" charset="0"/>
              <a:buChar char="•"/>
            </a:pPr>
            <a:r>
              <a:rPr lang="en-AU" b="1" dirty="0"/>
              <a:t>Protective clothing</a:t>
            </a:r>
          </a:p>
          <a:p>
            <a:pPr marL="285750" indent="-285750">
              <a:buFont typeface="Arial" pitchFamily="34" charset="0"/>
              <a:buChar char="•"/>
            </a:pPr>
            <a:endParaRPr lang="en-AU" dirty="0"/>
          </a:p>
          <a:p>
            <a:endParaRPr lang="en-AU" dirty="0"/>
          </a:p>
          <a:p>
            <a:endParaRPr lang="en-AU" dirty="0"/>
          </a:p>
        </p:txBody>
      </p:sp>
      <p:sp>
        <p:nvSpPr>
          <p:cNvPr id="5" name="Date Placeholder 4"/>
          <p:cNvSpPr>
            <a:spLocks noGrp="1"/>
          </p:cNvSpPr>
          <p:nvPr>
            <p:ph type="dt" sz="half" idx="10"/>
          </p:nvPr>
        </p:nvSpPr>
        <p:spPr/>
        <p:txBody>
          <a:bodyPr/>
          <a:lstStyle/>
          <a:p>
            <a:r>
              <a:rPr lang="en-AU" dirty="0"/>
              <a:t>5/09/2013</a:t>
            </a:r>
          </a:p>
        </p:txBody>
      </p:sp>
      <p:sp>
        <p:nvSpPr>
          <p:cNvPr id="6" name="Slide Number Placeholder 5"/>
          <p:cNvSpPr>
            <a:spLocks noGrp="1"/>
          </p:cNvSpPr>
          <p:nvPr>
            <p:ph type="sldNum" sz="quarter" idx="12"/>
          </p:nvPr>
        </p:nvSpPr>
        <p:spPr/>
        <p:txBody>
          <a:bodyPr/>
          <a:lstStyle/>
          <a:p>
            <a:fld id="{DA245607-9D78-47D7-90FC-8C3EB24AB283}" type="slidenum">
              <a:rPr lang="en-AU" smtClean="0"/>
              <a:t>8</a:t>
            </a:fld>
            <a:endParaRPr lang="en-AU" dirty="0"/>
          </a:p>
        </p:txBody>
      </p:sp>
    </p:spTree>
    <p:extLst>
      <p:ext uri="{BB962C8B-B14F-4D97-AF65-F5344CB8AC3E}">
        <p14:creationId xmlns:p14="http://schemas.microsoft.com/office/powerpoint/2010/main" val="355794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3008313" cy="382364"/>
          </a:xfrm>
        </p:spPr>
        <p:txBody>
          <a:bodyPr>
            <a:normAutofit fontScale="90000"/>
          </a:bodyPr>
          <a:lstStyle/>
          <a:p>
            <a:pPr algn="ctr"/>
            <a:r>
              <a:rPr lang="en-AU" dirty="0"/>
              <a:t>ADDITIONAL INFROMATION</a:t>
            </a:r>
          </a:p>
        </p:txBody>
      </p:sp>
      <p:sp>
        <p:nvSpPr>
          <p:cNvPr id="4" name="Text Placeholder 3"/>
          <p:cNvSpPr>
            <a:spLocks noGrp="1"/>
          </p:cNvSpPr>
          <p:nvPr>
            <p:ph type="body" sz="half" idx="2"/>
          </p:nvPr>
        </p:nvSpPr>
        <p:spPr>
          <a:xfrm>
            <a:off x="467544" y="1412776"/>
            <a:ext cx="3008313" cy="4691063"/>
          </a:xfrm>
        </p:spPr>
        <p:txBody>
          <a:bodyPr>
            <a:normAutofit/>
          </a:bodyPr>
          <a:lstStyle/>
          <a:p>
            <a:r>
              <a:rPr lang="en-AU" sz="1800" b="1" dirty="0"/>
              <a:t>CFS ASSESMENT LETTER 4/04/2008 to be read in conjunction with the PB Design Guidelines Nov. 2009</a:t>
            </a:r>
          </a:p>
          <a:p>
            <a:endParaRPr lang="en-AU" sz="1800" b="1" dirty="0"/>
          </a:p>
        </p:txBody>
      </p:sp>
      <p:sp>
        <p:nvSpPr>
          <p:cNvPr id="5" name="Date Placeholder 4"/>
          <p:cNvSpPr>
            <a:spLocks noGrp="1"/>
          </p:cNvSpPr>
          <p:nvPr>
            <p:ph type="dt" sz="half" idx="10"/>
          </p:nvPr>
        </p:nvSpPr>
        <p:spPr/>
        <p:txBody>
          <a:bodyPr/>
          <a:lstStyle/>
          <a:p>
            <a:r>
              <a:rPr lang="en-AU" dirty="0"/>
              <a:t>5/09/2013</a:t>
            </a:r>
          </a:p>
        </p:txBody>
      </p:sp>
      <p:sp>
        <p:nvSpPr>
          <p:cNvPr id="6" name="Slide Number Placeholder 5"/>
          <p:cNvSpPr>
            <a:spLocks noGrp="1"/>
          </p:cNvSpPr>
          <p:nvPr>
            <p:ph type="sldNum" sz="quarter" idx="12"/>
          </p:nvPr>
        </p:nvSpPr>
        <p:spPr/>
        <p:txBody>
          <a:bodyPr/>
          <a:lstStyle/>
          <a:p>
            <a:fld id="{DA245607-9D78-47D7-90FC-8C3EB24AB283}" type="slidenum">
              <a:rPr lang="en-AU" smtClean="0"/>
              <a:t>9</a:t>
            </a:fld>
            <a:endParaRPr lang="en-AU" dirty="0"/>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40157" y="273050"/>
            <a:ext cx="4381536" cy="585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427984" y="1196752"/>
            <a:ext cx="1368152" cy="5040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519547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1250</Words>
  <Application>Microsoft Office PowerPoint</Application>
  <PresentationFormat>On-screen Show (4:3)</PresentationFormat>
  <Paragraphs>152</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POINT BOSTON CC Inc. 25691</vt:lpstr>
      <vt:lpstr>Point Boston Community Corporation Inc. 25691. Bushfire readiness Kit IMPORTANT THINGS TO KNOW </vt:lpstr>
      <vt:lpstr>Point Boston Community Corporation Inc. 25691. Bushfire readiness Kit IMPORTANT THINGS TO KNOW PBCP Guideline 4.5.6 </vt:lpstr>
      <vt:lpstr>Home protection equipment External </vt:lpstr>
      <vt:lpstr>Home protection equipment External </vt:lpstr>
      <vt:lpstr>Home protection equipment External  </vt:lpstr>
      <vt:lpstr>Home protection equipment Optional External </vt:lpstr>
      <vt:lpstr>Home protection equipment Internal Optional</vt:lpstr>
      <vt:lpstr>ADDITIONAL INFROMATION</vt:lpstr>
      <vt:lpstr>ADDITIONAL INFROMATION</vt:lpstr>
      <vt:lpstr>ADDITIONAL INFROMATION</vt:lpstr>
      <vt:lpstr>ADDITIONAL INFROMATION</vt:lpstr>
      <vt:lpstr>ADDITIONAL INFROMATION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 BOSTON CC Inc. 25691</dc:title>
  <dc:creator>Owner</dc:creator>
  <cp:lastModifiedBy>russell bullivant</cp:lastModifiedBy>
  <cp:revision>26</cp:revision>
  <dcterms:created xsi:type="dcterms:W3CDTF">2013-09-05T03:05:50Z</dcterms:created>
  <dcterms:modified xsi:type="dcterms:W3CDTF">2025-01-11T03:20:51Z</dcterms:modified>
</cp:coreProperties>
</file>